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82" r:id="rId5"/>
    <p:sldId id="310" r:id="rId6"/>
    <p:sldId id="264" r:id="rId7"/>
    <p:sldId id="291" r:id="rId8"/>
    <p:sldId id="307" r:id="rId9"/>
    <p:sldId id="315" r:id="rId10"/>
    <p:sldId id="316" r:id="rId11"/>
    <p:sldId id="317" r:id="rId12"/>
    <p:sldId id="308" r:id="rId13"/>
    <p:sldId id="306" r:id="rId14"/>
    <p:sldId id="286" r:id="rId15"/>
    <p:sldId id="285" r:id="rId16"/>
    <p:sldId id="287" r:id="rId17"/>
    <p:sldId id="270" r:id="rId18"/>
    <p:sldId id="295" r:id="rId19"/>
    <p:sldId id="274" r:id="rId20"/>
    <p:sldId id="271" r:id="rId21"/>
    <p:sldId id="288" r:id="rId22"/>
    <p:sldId id="275" r:id="rId23"/>
    <p:sldId id="272" r:id="rId24"/>
    <p:sldId id="289" r:id="rId25"/>
    <p:sldId id="290" r:id="rId26"/>
    <p:sldId id="277" r:id="rId27"/>
    <p:sldId id="276" r:id="rId28"/>
    <p:sldId id="319" r:id="rId29"/>
    <p:sldId id="273" r:id="rId30"/>
    <p:sldId id="266" r:id="rId31"/>
    <p:sldId id="312" r:id="rId32"/>
    <p:sldId id="320" r:id="rId33"/>
    <p:sldId id="314" r:id="rId34"/>
    <p:sldId id="311" r:id="rId35"/>
    <p:sldId id="259" r:id="rId36"/>
    <p:sldId id="300" r:id="rId37"/>
    <p:sldId id="298" r:id="rId38"/>
    <p:sldId id="303" r:id="rId39"/>
    <p:sldId id="304" r:id="rId40"/>
    <p:sldId id="280" r:id="rId41"/>
    <p:sldId id="318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>
        <p:scale>
          <a:sx n="83" d="100"/>
          <a:sy n="83" d="100"/>
        </p:scale>
        <p:origin x="69" y="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CB3-8C5A-4B87-9DAD-22B8F5788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60B5B-00D1-438C-AEDF-264E9F6D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7BD9-EA97-4B45-A4F4-55E9B725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A09F-997D-46E5-856C-FBDB643A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33EC-11BB-48B9-85A1-8C283A13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A751-AAC8-4EDD-86DB-09C69A87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E148-E166-45AC-91A0-E16723E9F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544D-9399-4962-B344-63C7CAF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567C4-CD76-45EE-BEEC-9D91D6E1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9D4-EDEF-4846-9601-498E8D54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42225-DD2A-4AA4-9916-09BD71485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9A1C2-CC14-4C4D-A257-4BB2F85CC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9C7CF-550E-40B4-8DC4-97490D48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3749-4B7D-4355-ACA1-8E8220D5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2A7B-396C-4880-B7BF-7DE6BA31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3A68-1991-423F-8422-174E0766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C413-AC05-4F10-B9D9-B745D985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12A0-BE24-410E-8F75-58C5C540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1546B-ACD2-4976-9A2A-DD5E036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8BBF-B228-4713-8FAF-E28883AC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230-1FA1-4923-9F5C-6C495273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8D2F-CE8E-40EC-937A-7E1E9CCA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90564-CF12-4E8B-9135-4DA41F61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B0D2A-72C3-490A-9331-8E11585B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EA42-7C6A-4C86-904A-30280773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729B-5EE3-4C3C-9B33-4C81D595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0551-DC00-4908-9662-409485418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07836-1B0F-45F9-B7A2-15F52E67C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34FEF-7AFC-4163-BF61-55E03EC6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3CAC-62F2-4EB1-86E6-412DB143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458A6-46B9-4814-8032-79725921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FD40-1D98-4F68-BE3C-9188FBAF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85FB-031A-4959-8F9E-D34F8F8B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C288-904A-4B7E-86D1-D06D40AF3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2FD40-588A-4C78-B165-133D6F3E8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0817D-A2E5-46C5-AC0B-4C78E3705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85E94-F96A-4D97-97ED-5DFE7D75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F7033-CB88-4224-8E5D-2A3D4DF7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2A9E2-F404-4FB5-A2E6-A6D21A7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0D75-E0F1-4C34-9205-98C7EE15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3D990-6ABB-40CB-83FA-CC7E69D2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69055-C91E-4BC6-A51A-ECA78AFD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45BC9-5EA5-40C8-BB6F-E076C793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6069E-4A26-4E0A-A476-52C17FB6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97843-8290-4094-9911-37835C4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5E129-FE20-4A93-8755-D2B19E80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933A-080E-40A5-B553-FE72C9C4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53D70-6BAC-4773-B065-54D92C4B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6F9D-7F58-40AF-8802-246D49064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D07F5-2AE0-416B-BFA1-5CC8CDF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68D2C-3790-412F-BFE8-E826F67D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5CBCB-D299-45E8-9CBD-9A670017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26C-3881-4408-9A94-DF684B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AC1C1-C8FA-4038-948B-B156781CA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9955-7FFD-4435-83CE-4B09BE70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FD5A3-A587-4638-B8F9-E7C625C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4597F-EECB-496B-BA2F-06F8FAFC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AFAE9-E4AC-4314-B1CD-07023C15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F25F5-04F0-41A4-802A-78B11AA7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FFA01-96FA-4ABB-B133-F3BCE40C9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132B3-24EE-4696-B2FB-4C1D32182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09B2-9EAD-4DDB-8CB5-5D299EA72E3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24B4F-6DB6-48B6-A80C-CD19FD83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9280B-375D-4531-81B1-126D0E6A8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tannen/turnout_track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68FCA7-6A3A-4DDB-A1C5-B6F3753FF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06006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Jonathan Tannen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80CCE-3AD4-49B2-9092-4D1E36DF42B3}"/>
              </a:ext>
            </a:extLst>
          </p:cNvPr>
          <p:cNvSpPr txBox="1"/>
          <p:nvPr/>
        </p:nvSpPr>
        <p:spPr>
          <a:xfrm>
            <a:off x="3134771" y="2734654"/>
            <a:ext cx="5922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Turnout Tracker</a:t>
            </a:r>
            <a:endParaRPr lang="en-US" sz="5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A8821B-519E-49A0-A113-0D4B9E37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35" y="4887950"/>
            <a:ext cx="939325" cy="93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39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5FBE-2D3C-4DAC-AA91-786A311E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meta view: the nature of this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0C365-AB4D-4726-B807-E2DE9BFB6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1"/>
          <a:stretch/>
        </p:blipFill>
        <p:spPr>
          <a:xfrm>
            <a:off x="837366" y="2263257"/>
            <a:ext cx="10516434" cy="206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33E87-FAE4-4EA3-AA10-F01B8258BE5B}"/>
              </a:ext>
            </a:extLst>
          </p:cNvPr>
          <p:cNvSpPr txBox="1"/>
          <p:nvPr/>
        </p:nvSpPr>
        <p:spPr>
          <a:xfrm>
            <a:off x="838200" y="5644978"/>
            <a:ext cx="112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From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Hofman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J.M., Watts, D.J.,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Athey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Integrating explanation and prediction in computational social science.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595, 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181–188 (2021).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B84AC-9542-40E0-9DDE-E80BA86E7057}"/>
              </a:ext>
            </a:extLst>
          </p:cNvPr>
          <p:cNvSpPr/>
          <p:nvPr/>
        </p:nvSpPr>
        <p:spPr>
          <a:xfrm>
            <a:off x="3281585" y="3674692"/>
            <a:ext cx="3725966" cy="75202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C6BD-64D1-44E1-8C80-7B10CA97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6C7D-CC84-4C36-BA78-E889FEAF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Understanding-focused approach to statistical modeling.</a:t>
            </a:r>
          </a:p>
          <a:p>
            <a:r>
              <a:rPr lang="en-US" dirty="0"/>
              <a:t>Practical full-stack problem solving.</a:t>
            </a:r>
          </a:p>
          <a:p>
            <a:r>
              <a:rPr lang="en-US" dirty="0"/>
              <a:t>It’s crucial that we build systems &amp; playbooks for this style of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6729-6FBC-4F03-8CC9-846642E8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time of response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(in hours)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division of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City-wide turnout in year</a:t>
                </a:r>
                <a:r>
                  <a:rPr lang="en-US" i="1" dirty="0"/>
                  <a:t> y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</a:t>
                </a:r>
                <a:r>
                  <a:rPr lang="en-US" i="1" dirty="0"/>
                  <a:t> </a:t>
                </a:r>
                <a:r>
                  <a:rPr lang="en-US" dirty="0"/>
                  <a:t>Final turnout for division </a:t>
                </a:r>
                <a:r>
                  <a:rPr lang="en-US" i="1" dirty="0"/>
                  <a:t>d </a:t>
                </a:r>
                <a:r>
                  <a:rPr lang="en-US" dirty="0"/>
                  <a:t>in year</a:t>
                </a:r>
                <a:r>
                  <a:rPr lang="en-US" i="1" dirty="0"/>
                  <a:t> y</a:t>
                </a:r>
              </a:p>
              <a:p>
                <a:pPr>
                  <a:buFontTx/>
                  <a:buChar char="-"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2015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/>
              </a:p>
              <a:p>
                <a:pPr>
                  <a:buFontTx/>
                  <a:buChar char="-"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373EDA04-6B02-418D-92ED-D558B25E3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5567"/>
          </a:xfrm>
        </p:spPr>
        <p:txBody>
          <a:bodyPr>
            <a:normAutofit/>
          </a:bodyPr>
          <a:lstStyle/>
          <a:p>
            <a:r>
              <a:rPr lang="en-US" sz="2400" dirty="0"/>
              <a:t>Different divisions have different baseline turnouts.</a:t>
            </a:r>
            <a:endParaRPr lang="en-US" sz="2000" dirty="0"/>
          </a:p>
          <a:p>
            <a:r>
              <a:rPr lang="en-US" sz="2400" dirty="0"/>
              <a:t>Divisions may swing together.</a:t>
            </a:r>
            <a:endParaRPr lang="en-US" sz="2000" dirty="0"/>
          </a:p>
          <a:p>
            <a:r>
              <a:rPr lang="en-US" sz="2400" dirty="0"/>
              <a:t>We don’t know the time pattern.</a:t>
            </a:r>
            <a:endParaRPr lang="en-US" sz="2000" dirty="0"/>
          </a:p>
          <a:p>
            <a:r>
              <a:rPr lang="en-US" sz="2400" dirty="0"/>
              <a:t>There’s *definitely* selection bias into who shares.</a:t>
            </a:r>
          </a:p>
          <a:p>
            <a:r>
              <a:rPr lang="en-US" sz="2400" dirty="0"/>
              <a:t>Knowing uncertainty in the estimate is everything.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A46CE41-13CC-443B-ADB8-4A9DEDA4B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/>
              <p:nvPr/>
            </p:nvSpPr>
            <p:spPr>
              <a:xfrm>
                <a:off x="838199" y="6096356"/>
                <a:ext cx="10515599" cy="56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096356"/>
                <a:ext cx="10515599" cy="56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F8C6A2-768A-40E6-8AC3-F134A30CAD49}"/>
              </a:ext>
            </a:extLst>
          </p:cNvPr>
          <p:cNvSpPr txBox="1"/>
          <p:nvPr/>
        </p:nvSpPr>
        <p:spPr>
          <a:xfrm>
            <a:off x="3182420" y="3678128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Overall turnout for this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9CD82-A628-48E4-A1D3-A9C5EBF14BA3}"/>
              </a:ext>
            </a:extLst>
          </p:cNvPr>
          <p:cNvSpPr txBox="1"/>
          <p:nvPr/>
        </p:nvSpPr>
        <p:spPr>
          <a:xfrm>
            <a:off x="5159540" y="4154666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Usual turnout for this division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0FF59-5F64-4E3D-9BF8-0EC57ACF5E9C}"/>
              </a:ext>
            </a:extLst>
          </p:cNvPr>
          <p:cNvSpPr txBox="1"/>
          <p:nvPr/>
        </p:nvSpPr>
        <p:spPr>
          <a:xfrm>
            <a:off x="7404455" y="4136230"/>
            <a:ext cx="215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This year’s “swing” for the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EF6-464D-447F-9CAA-FF5A3503C5A1}"/>
              </a:ext>
            </a:extLst>
          </p:cNvPr>
          <p:cNvSpPr txBox="1"/>
          <p:nvPr/>
        </p:nvSpPr>
        <p:spPr>
          <a:xfrm>
            <a:off x="8440220" y="3597172"/>
            <a:ext cx="19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Time pattern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C3087E-76AF-4A9A-BC4E-87D42A8DF2F1}"/>
              </a:ext>
            </a:extLst>
          </p:cNvPr>
          <p:cNvCxnSpPr/>
          <p:nvPr/>
        </p:nvCxnSpPr>
        <p:spPr>
          <a:xfrm flipV="1">
            <a:off x="4349571" y="3220948"/>
            <a:ext cx="518845" cy="45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E93D7-6500-485D-954F-19EB05EA53C3}"/>
              </a:ext>
            </a:extLst>
          </p:cNvPr>
          <p:cNvCxnSpPr>
            <a:cxnSpLocks/>
          </p:cNvCxnSpPr>
          <p:nvPr/>
        </p:nvCxnSpPr>
        <p:spPr>
          <a:xfrm flipH="1" flipV="1">
            <a:off x="8224462" y="3275941"/>
            <a:ext cx="477889" cy="4021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AAD3D7-034C-4309-82C6-C44C760131FD}"/>
              </a:ext>
            </a:extLst>
          </p:cNvPr>
          <p:cNvCxnSpPr>
            <a:cxnSpLocks/>
          </p:cNvCxnSpPr>
          <p:nvPr/>
        </p:nvCxnSpPr>
        <p:spPr>
          <a:xfrm flipH="1" flipV="1">
            <a:off x="7017463" y="3412533"/>
            <a:ext cx="563366" cy="672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1464F-48A0-4477-B081-89E17D795B5B}"/>
              </a:ext>
            </a:extLst>
          </p:cNvPr>
          <p:cNvCxnSpPr/>
          <p:nvPr/>
        </p:nvCxnSpPr>
        <p:spPr>
          <a:xfrm flipV="1">
            <a:off x="5904845" y="3347263"/>
            <a:ext cx="0" cy="807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68B8F47-2A34-4CE9-8728-B9540D6A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01" y="4904296"/>
            <a:ext cx="1588579" cy="1588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492AB-452B-4343-AE72-DA05DEF8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9" y="4386083"/>
            <a:ext cx="1815519" cy="1361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6A877-9578-4F56-B7F0-83D0C1B5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47" y="5013549"/>
            <a:ext cx="1278275" cy="1278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516986-7B72-46A0-85AF-EF51F4BEA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86" y="5177249"/>
            <a:ext cx="1664434" cy="950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491C0-66D6-4889-A48D-2099A2449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64" y="3026023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2D80-440A-4989-938A-9EBCD05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8EDB5-F2CB-42A9-9643-574870A14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from historic data.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needs to allow divisions to covary.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Model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Can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from historic data.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need to be estimated in real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8EDB5-F2CB-42A9-9643-574870A14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13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Turnout: Baseline Levels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3A1B1-C260-4F8F-8079-9F3E981B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1" y="1480701"/>
            <a:ext cx="5152489" cy="51524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D0713-F472-406D-AC9C-00FF6DC88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1" y="1782566"/>
            <a:ext cx="6072027" cy="4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Singular Value Decomposition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We are interested in a giant D x D matrix of how all divisions correlate with each other.</a:t>
                </a:r>
                <a:br>
                  <a:rPr lang="en-US" sz="2400" dirty="0"/>
                </a:br>
                <a:r>
                  <a:rPr lang="en-US" sz="2400" dirty="0"/>
                  <a:t>This would require more than 1,703 elections.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Instead, find an approximation using “dimension reduction”. (Note: I do this for the D x E matrix of Divisions to Elections).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 = U’ D V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blipFill>
                <a:blip r:embed="rId2"/>
                <a:stretch>
                  <a:fillRect l="-892" t="-1288" r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20284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20284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r="-201361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85714" r="-201361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185714" r="-201361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285714" r="-201361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r="-100990" b="-11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r="-990" b="-118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t="-85714" r="-10099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t="-85714" r="-99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r="-201613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r="-100000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r="-806" b="-1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t="-85714" r="-201613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5714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t="-85714" r="-80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11FA8F-5523-421E-BB67-590D92BC22ED}"/>
              </a:ext>
            </a:extLst>
          </p:cNvPr>
          <p:cNvSpPr/>
          <p:nvPr/>
        </p:nvSpPr>
        <p:spPr>
          <a:xfrm>
            <a:off x="5482745" y="556912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0031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6" y="365125"/>
            <a:ext cx="10515600" cy="1325563"/>
          </a:xfrm>
        </p:spPr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For me the challenges are 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rigor with simplification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storytelling.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Alternatively: Question formation.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 2: The killer plot.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7CA00-7974-43CD-A884-71B664DC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/>
          <a:stretch/>
        </p:blipFill>
        <p:spPr>
          <a:xfrm>
            <a:off x="5722706" y="2756452"/>
            <a:ext cx="6204487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6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7CA00-7974-43CD-A884-71B664DC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7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7CA00-7974-43CD-A884-71B664DC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/>
          <a:stretch/>
        </p:blipFill>
        <p:spPr>
          <a:xfrm>
            <a:off x="5722706" y="2842591"/>
            <a:ext cx="6204487" cy="30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0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7CA00-7974-43CD-A884-71B664DC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3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blipFill>
                <a:blip r:embed="rId2"/>
                <a:stretch>
                  <a:fillRect l="-1009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0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blipFill>
                <a:blip r:embed="rId2"/>
                <a:stretch>
                  <a:fillRect l="-100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3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/>
              </a:p>
              <a:p>
                <a:pPr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blipFill>
                <a:blip r:embed="rId2"/>
                <a:stretch>
                  <a:fillRect l="-100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833B0D-1E67-43B3-9C2F-4BE90E36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84" y="2340043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0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E17F-41A7-46FE-B528-573783DA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fit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</p:spPr>
            <p:txBody>
              <a:bodyPr/>
              <a:lstStyle/>
              <a:p>
                <a:r>
                  <a:rPr lang="en-US" dirty="0"/>
                  <a:t>Iteratively fit random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and time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Maximum Likelihood approach.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has closed form solution. Use loess smoother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as a Gaussian Process, so everything is a conditiona</a:t>
                </a:r>
                <a:r>
                  <a:rPr lang="en-US" dirty="0"/>
                  <a:t>l normal</a:t>
                </a:r>
                <a:r>
                  <a:rPr lang="en-US" sz="28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  <a:blipFill>
                <a:blip r:embed="rId2"/>
                <a:stretch>
                  <a:fillRect l="-104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/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18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Different divisions have different baseline turnouts.</a:t>
            </a:r>
          </a:p>
          <a:p>
            <a:endParaRPr lang="en-US" sz="2400" dirty="0"/>
          </a:p>
          <a:p>
            <a:r>
              <a:rPr lang="en-US" sz="2800" dirty="0"/>
              <a:t>Divisions may swing together.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We don’t know the time pattern.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There’s *definitely* selection bias into who shares.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0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11C-AD4C-453F-BF32-DFFE2843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2" y="1331552"/>
            <a:ext cx="3558073" cy="55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5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156"/>
            <a:ext cx="11168641" cy="5105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divisions have different turnouts.</a:t>
            </a:r>
          </a:p>
          <a:p>
            <a:pPr lvl="1"/>
            <a:r>
              <a:rPr lang="en-US" dirty="0"/>
              <a:t>Use each division’s baseline rate from past elections.</a:t>
            </a:r>
          </a:p>
          <a:p>
            <a:pPr lvl="1"/>
            <a:endParaRPr lang="en-US" dirty="0"/>
          </a:p>
          <a:p>
            <a:r>
              <a:rPr lang="en-US" dirty="0"/>
              <a:t>Divisions may swing together.</a:t>
            </a:r>
          </a:p>
          <a:p>
            <a:pPr lvl="1"/>
            <a:r>
              <a:rPr lang="en-US" dirty="0"/>
              <a:t>Estimate the covariance in divisions’ swings from election to election.</a:t>
            </a:r>
          </a:p>
          <a:p>
            <a:pPr lvl="1"/>
            <a:endParaRPr lang="en-US" dirty="0"/>
          </a:p>
          <a:p>
            <a:r>
              <a:rPr lang="en-US" dirty="0"/>
              <a:t>We don’t know the time pattern.</a:t>
            </a:r>
          </a:p>
          <a:p>
            <a:pPr lvl="1"/>
            <a:r>
              <a:rPr lang="en-US" dirty="0"/>
              <a:t>Estimate it on the fly. 😎</a:t>
            </a:r>
          </a:p>
          <a:p>
            <a:pPr lvl="1"/>
            <a:endParaRPr lang="en-US" dirty="0"/>
          </a:p>
          <a:p>
            <a:r>
              <a:rPr lang="en-US" dirty="0"/>
              <a:t>There’s *definitely* selection bias into who shares.</a:t>
            </a:r>
          </a:p>
          <a:p>
            <a:pPr lvl="1"/>
            <a:r>
              <a:rPr lang="en-US" dirty="0"/>
              <a:t>oof.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  </a:t>
            </a:r>
            <a:r>
              <a:rPr lang="en-US" sz="2800" i="1" dirty="0"/>
              <a:t>???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AAC159-66AE-4D4C-8047-CB4790DF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44" y="1048506"/>
            <a:ext cx="1588579" cy="1588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7ED9-1EC3-4E07-9AF2-D8202A2C4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08" y="2075342"/>
            <a:ext cx="1278275" cy="127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14FC6-7396-49B1-8921-AD49D299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6" y="3504384"/>
            <a:ext cx="1664434" cy="9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B97B6-8863-48DE-AA47-D2DF74D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36" y="3464868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4437-0033-454A-A1B2-F82C196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 &amp;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selection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conditional </a:t>
                </a:r>
              </a:p>
              <a:p>
                <a:pPr marL="0" indent="0">
                  <a:buNone/>
                </a:pPr>
                <a:r>
                  <a:rPr lang="en-US" dirty="0"/>
                  <a:t>	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we’re safe.</a:t>
                </a:r>
              </a:p>
              <a:p>
                <a:r>
                  <a:rPr lang="en-US" dirty="0"/>
                  <a:t>Use bootstrapping to generate uncertainty.</a:t>
                </a:r>
              </a:p>
              <a:p>
                <a:endParaRPr lang="en-US" dirty="0"/>
              </a:p>
              <a:p>
                <a:r>
                  <a:rPr lang="en-US" dirty="0"/>
                  <a:t>How do we know if this works?</a:t>
                </a:r>
              </a:p>
              <a:p>
                <a:pPr lvl="1"/>
                <a:r>
                  <a:rPr lang="en-US" dirty="0"/>
                  <a:t>Integration Tests!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93F3A5-4CA8-4BCA-9CF4-99544DFD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5" y="365125"/>
            <a:ext cx="3350784" cy="335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232E3-8F3B-4B34-86C3-419D2E0B2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26" y="3850846"/>
            <a:ext cx="4032882" cy="28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B3F6-1086-4583-8BFF-F9ADD48D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notes for a live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3EBB-6F6A-4168-84AB-E7E7BEDE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aggressive handling of outliers.</a:t>
            </a:r>
          </a:p>
          <a:p>
            <a:pPr lvl="1"/>
            <a:r>
              <a:rPr lang="en-US" dirty="0" err="1"/>
              <a:t>Winsorizing</a:t>
            </a:r>
            <a:r>
              <a:rPr lang="en-US" dirty="0"/>
              <a:t> and sanity checks.</a:t>
            </a:r>
          </a:p>
          <a:p>
            <a:r>
              <a:rPr lang="en-US" dirty="0"/>
              <a:t>Provide understanding-based visualizations.</a:t>
            </a:r>
          </a:p>
          <a:p>
            <a:pPr lvl="1"/>
            <a:r>
              <a:rPr lang="en-US" dirty="0"/>
              <a:t>Maps, plots of intermediate calculations.</a:t>
            </a:r>
          </a:p>
          <a:p>
            <a:r>
              <a:rPr lang="en-US" i="1" dirty="0"/>
              <a:t>Everything you look at to debug should be a unit test or an output.</a:t>
            </a:r>
          </a:p>
        </p:txBody>
      </p:sp>
    </p:spTree>
    <p:extLst>
      <p:ext uri="{BB962C8B-B14F-4D97-AF65-F5344CB8AC3E}">
        <p14:creationId xmlns:p14="http://schemas.microsoft.com/office/powerpoint/2010/main" val="3801688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30D-D05B-4EE0-B7F7-F4A625D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Integration/Back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16DDB-38CC-439A-BD91-B203647C5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36" y="3068056"/>
            <a:ext cx="5063488" cy="3424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AF1E9-4441-4358-9C97-F47CA75CEB5F}"/>
              </a:ext>
            </a:extLst>
          </p:cNvPr>
          <p:cNvSpPr txBox="1"/>
          <p:nvPr/>
        </p:nvSpPr>
        <p:spPr>
          <a:xfrm>
            <a:off x="823920" y="1690687"/>
            <a:ext cx="506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Test full runs of the package on known results.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Tests for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Composition errors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Correctness errors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004A3A-8490-4E1F-B555-C037E1B4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60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7E82-CD6B-49AE-8B17-425B1357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Tracker: The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54B18-14F0-40F5-B74A-39A2490E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Form to collect responses</a:t>
            </a:r>
          </a:p>
          <a:p>
            <a:r>
              <a:rPr lang="en-US" dirty="0"/>
              <a:t>R functions that download google sheet, process data.</a:t>
            </a:r>
          </a:p>
          <a:p>
            <a:r>
              <a:rPr lang="en-US" dirty="0"/>
              <a:t>R functions that generate predictions and bootstraps.</a:t>
            </a:r>
          </a:p>
          <a:p>
            <a:r>
              <a:rPr lang="en-US" dirty="0" err="1"/>
              <a:t>RMarkdown</a:t>
            </a:r>
            <a:r>
              <a:rPr lang="en-US" dirty="0"/>
              <a:t> document generates HTML report.</a:t>
            </a:r>
          </a:p>
          <a:p>
            <a:r>
              <a:rPr lang="en-US" dirty="0" err="1"/>
              <a:t>httr</a:t>
            </a:r>
            <a:r>
              <a:rPr lang="en-US" dirty="0"/>
              <a:t> command to push html to website.</a:t>
            </a:r>
          </a:p>
          <a:p>
            <a:endParaRPr lang="en-US" dirty="0"/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Docker Container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https://github.com/jtannen/turnout_tracker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65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2703-FCDE-4EF6-B676-FA7E2600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1B83C-9D9B-4D31-8764-8F55FA55B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r="28815"/>
          <a:stretch/>
        </p:blipFill>
        <p:spPr>
          <a:xfrm>
            <a:off x="298579" y="1989291"/>
            <a:ext cx="3663822" cy="4572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EE56A-9F8F-4C7D-8F02-C0E560D52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4" r="29106"/>
          <a:stretch/>
        </p:blipFill>
        <p:spPr>
          <a:xfrm>
            <a:off x="4285861" y="1989291"/>
            <a:ext cx="3620278" cy="457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F008A-FD05-4068-A981-66F345A89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980" r="16181" b="12483"/>
          <a:stretch/>
        </p:blipFill>
        <p:spPr>
          <a:xfrm>
            <a:off x="7999102" y="2761861"/>
            <a:ext cx="3894319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8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+ buckets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35" y="2578683"/>
            <a:ext cx="3914192" cy="39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CAA3E-32AE-4764-BE5F-21F9132C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7" y="1509999"/>
            <a:ext cx="6400813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5911269" y="5492620"/>
            <a:ext cx="510312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     Black Voters        Wealthy Progressives  White Moderates      Hispanic N Philly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51826-6DF0-4C0D-864B-6CE5C4C61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951" y="1426173"/>
            <a:ext cx="6590883" cy="47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4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24A1B-3766-405A-BC4F-5101B87A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5" y="1456892"/>
            <a:ext cx="7098273" cy="5070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B79222-BCB0-412A-B56A-CFE6B1BCB67E}"/>
              </a:ext>
            </a:extLst>
          </p:cNvPr>
          <p:cNvSpPr txBox="1"/>
          <p:nvPr/>
        </p:nvSpPr>
        <p:spPr>
          <a:xfrm>
            <a:off x="5989023" y="5946520"/>
            <a:ext cx="11597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Black Voters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7448114" y="6009439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Progressives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892ED-185F-49FC-87C3-1C7D696F02E4}"/>
              </a:ext>
            </a:extLst>
          </p:cNvPr>
          <p:cNvSpPr txBox="1"/>
          <p:nvPr/>
        </p:nvSpPr>
        <p:spPr>
          <a:xfrm>
            <a:off x="8328301" y="5990779"/>
            <a:ext cx="1294670" cy="282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White Moderates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01960-2B64-419E-B732-7B351E99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22" y="1442952"/>
            <a:ext cx="7279734" cy="51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data visualization stories: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The Turnout Tracker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Philadelphia Voting Blocs</a:t>
            </a:r>
          </a:p>
        </p:txBody>
      </p:sp>
    </p:spTree>
    <p:extLst>
      <p:ext uri="{BB962C8B-B14F-4D97-AF65-F5344CB8AC3E}">
        <p14:creationId xmlns:p14="http://schemas.microsoft.com/office/powerpoint/2010/main" val="1913544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F512-9DF0-4FA2-A017-C1C1093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9AD3-8542-4653-94F9-2306D4A9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06716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A5D-B7A7-40C4-AFE7-E702FF2D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B80F2-290C-419F-9459-C341ACD0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9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total city turnout at the end of the day is…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blipFill>
                <a:blip r:embed="rId2"/>
                <a:stretch>
                  <a:fillRect l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833B0D-1E67-43B3-9C2F-4BE90E36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7637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6DC8B-90EB-4C2B-972D-A986D0BE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6B200-75FC-4992-95CF-18ECCD9644E9}"/>
              </a:ext>
            </a:extLst>
          </p:cNvPr>
          <p:cNvSpPr txBox="1"/>
          <p:nvPr/>
        </p:nvSpPr>
        <p:spPr>
          <a:xfrm>
            <a:off x="1589518" y="2452643"/>
            <a:ext cx="946406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NOTE: This is not an example of expected work for this course.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ADCC-D04F-473A-BEB7-6E3CEB91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7D89-7E27-49F1-98E0-8A98286F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people share where and when they vote in real time, can we predict total turnout?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355B4-7281-4028-9638-513DDC7D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72" y="2700535"/>
            <a:ext cx="4569967" cy="36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7F17A-8A21-4B08-AC4C-60DFFF21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910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0534D3-5B10-469D-BF7E-DD6857D0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78" y="1408676"/>
            <a:ext cx="834664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6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D5C4-6128-4D9C-A4BC-3EB34AD5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31176</TotalTime>
  <Words>1180</Words>
  <Application>Microsoft Office PowerPoint</Application>
  <PresentationFormat>Widescreen</PresentationFormat>
  <Paragraphs>224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Yellowtail</vt:lpstr>
      <vt:lpstr>Office Theme</vt:lpstr>
      <vt:lpstr>PowerPoint Presentation</vt:lpstr>
      <vt:lpstr>sixty-six wards</vt:lpstr>
      <vt:lpstr>sixty-six wards</vt:lpstr>
      <vt:lpstr>Today</vt:lpstr>
      <vt:lpstr>The Turnout Tracker</vt:lpstr>
      <vt:lpstr>The Turnout Tracker</vt:lpstr>
      <vt:lpstr>The Turnout Tracker</vt:lpstr>
      <vt:lpstr>The Turnout Tracker</vt:lpstr>
      <vt:lpstr>The Turnout Tracker</vt:lpstr>
      <vt:lpstr>A meta view: the nature of this work</vt:lpstr>
      <vt:lpstr>Meta takeaways</vt:lpstr>
      <vt:lpstr>A naïve approach</vt:lpstr>
      <vt:lpstr>Turnout Tracker: the challenges</vt:lpstr>
      <vt:lpstr>Turnout Tracker: the model</vt:lpstr>
      <vt:lpstr>Turnout Tracker: the model</vt:lpstr>
      <vt:lpstr>Estimating turnout</vt:lpstr>
      <vt:lpstr>Estimating Turnout: Baseline Levels μ </vt:lpstr>
      <vt:lpstr>Estimating Turnout: Correlated Districts</vt:lpstr>
      <vt:lpstr>Estimating Turnout: Correlated Districts</vt:lpstr>
      <vt:lpstr>Estimating Turnout: Correlated Districts</vt:lpstr>
      <vt:lpstr>Estimating Turnout: Correlated Districts</vt:lpstr>
      <vt:lpstr>Estimating Turnout: Correlated Districts</vt:lpstr>
      <vt:lpstr>Estimating Turnout: Correlated Districts</vt:lpstr>
      <vt:lpstr>Estimating Turnout: Correlated Districts</vt:lpstr>
      <vt:lpstr>Estimating Turnout: Time Pattern</vt:lpstr>
      <vt:lpstr>Estimating Turnout: Time Pattern</vt:lpstr>
      <vt:lpstr>Estimating Turnout: Time Pattern</vt:lpstr>
      <vt:lpstr>Two ways to fit the model</vt:lpstr>
      <vt:lpstr>Turnout Tracker: the challenges</vt:lpstr>
      <vt:lpstr>Turnout Tracker: the challenges</vt:lpstr>
      <vt:lpstr>Selection bias &amp; Uncertainty</vt:lpstr>
      <vt:lpstr>Practical notes for a live tool</vt:lpstr>
      <vt:lpstr>Integration/Back Tests</vt:lpstr>
      <vt:lpstr>The Turnout Tracker: The Tech</vt:lpstr>
      <vt:lpstr>Philadelphia’s Voting Blocs</vt:lpstr>
      <vt:lpstr>Philadelphia’s Voting Blocs</vt:lpstr>
      <vt:lpstr>Philadelphia’s Voting Blocs</vt:lpstr>
      <vt:lpstr>Philadelphia’s Voting Blocs</vt:lpstr>
      <vt:lpstr>Philadelphia’s Voting Blocs</vt:lpstr>
      <vt:lpstr>The end!</vt:lpstr>
      <vt:lpstr>Appendix</vt:lpstr>
      <vt:lpstr>Estimating Turnout: Time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Tannen</dc:creator>
  <cp:lastModifiedBy>Jonathan Tannen</cp:lastModifiedBy>
  <cp:revision>54</cp:revision>
  <dcterms:created xsi:type="dcterms:W3CDTF">2019-03-10T16:43:07Z</dcterms:created>
  <dcterms:modified xsi:type="dcterms:W3CDTF">2022-01-01T14:30:49Z</dcterms:modified>
</cp:coreProperties>
</file>